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5.gif" ContentType="image/gif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56EBADE-ABFA-4031-908E-E049F6C5F8A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Shaurya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AD81B80-2CB5-4172-AEA3-B1A6BFF8341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Harsh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3C48BB9-3955-4F37-BBBB-DF2B82DAC98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Harsh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B4ACC6F-5C16-4C56-8001-7CB28D54FFE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Vishwas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7F04B9D-B765-43E9-9DD8-14D5EF83F19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Either Vipul or whoever can explain this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06384A6-1EED-409A-9F31-7DAF1ACD4CF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F7A54A-08D1-41AA-A793-7BF5862ED86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Shaurya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8E16BE-9E44-4813-9037-C5AE0453D5A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Vipul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08DC254-A531-4E1D-A50B-2102B3389A3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Vipul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6145BC4-ACBA-4861-81F4-4C61BFD0BB7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Vipul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FE162CA-1C4C-4982-A516-A2AF4F79807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Vipul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B144D90-1C12-4E5C-976C-D2370CE8C8C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Vipul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3BAF9B6-3D3B-4506-93DD-8FD10259B1B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Shaurya, add how we implemented it in code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555700F-F07F-4676-B8C4-6FF50743FDF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Harsh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91C64F4-851E-484F-9AA4-E2681DAF914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762120"/>
            <a:ext cx="1045584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3587760"/>
            <a:ext cx="1045584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76212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195960" y="76212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195960" y="358776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38080" y="358776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762120"/>
            <a:ext cx="10455840" cy="5409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838080" y="762120"/>
            <a:ext cx="10455840" cy="5409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2675880" y="761760"/>
            <a:ext cx="6779880" cy="540972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2675880" y="761760"/>
            <a:ext cx="6779880" cy="5409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838080" y="762120"/>
            <a:ext cx="10455840" cy="5409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762120"/>
            <a:ext cx="10455840" cy="5409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762120"/>
            <a:ext cx="5102280" cy="5409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195960" y="762120"/>
            <a:ext cx="5102280" cy="5409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228600" y="1440"/>
            <a:ext cx="8457840" cy="281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76212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838080" y="358776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195960" y="762120"/>
            <a:ext cx="5102280" cy="5409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762120"/>
            <a:ext cx="5102280" cy="5409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95960" y="76212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195960" y="358776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76212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195960" y="762120"/>
            <a:ext cx="510228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3587760"/>
            <a:ext cx="10455840" cy="25801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gif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9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586080"/>
          </a:xfrm>
          <a:prstGeom prst="rect">
            <a:avLst/>
          </a:prstGeom>
          <a:ln>
            <a:noFill/>
          </a:ln>
        </p:spPr>
      </p:pic>
      <p:pic>
        <p:nvPicPr>
          <p:cNvPr id="1" name="Picture 18" descr=""/>
          <p:cNvPicPr/>
          <p:nvPr/>
        </p:nvPicPr>
        <p:blipFill>
          <a:blip r:embed="rId3"/>
          <a:stretch/>
        </p:blipFill>
        <p:spPr>
          <a:xfrm>
            <a:off x="1080" y="6327360"/>
            <a:ext cx="12189600" cy="530280"/>
          </a:xfrm>
          <a:prstGeom prst="rect">
            <a:avLst/>
          </a:prstGeom>
          <a:ln>
            <a:noFill/>
          </a:ln>
        </p:spPr>
      </p:pic>
      <p:pic>
        <p:nvPicPr>
          <p:cNvPr id="2" name="Picture 6" descr=""/>
          <p:cNvPicPr/>
          <p:nvPr/>
        </p:nvPicPr>
        <p:blipFill>
          <a:blip r:embed="rId4"/>
          <a:stretch/>
        </p:blipFill>
        <p:spPr>
          <a:xfrm>
            <a:off x="10268280" y="81360"/>
            <a:ext cx="1789200" cy="346680"/>
          </a:xfrm>
          <a:prstGeom prst="rect">
            <a:avLst/>
          </a:prstGeom>
          <a:ln>
            <a:noFill/>
          </a:ln>
        </p:spPr>
      </p:pic>
      <p:sp>
        <p:nvSpPr>
          <p:cNvPr id="3" name="Line 1"/>
          <p:cNvSpPr/>
          <p:nvPr/>
        </p:nvSpPr>
        <p:spPr>
          <a:xfrm>
            <a:off x="0" y="586440"/>
            <a:ext cx="12191760" cy="360"/>
          </a:xfrm>
          <a:prstGeom prst="line">
            <a:avLst/>
          </a:prstGeom>
          <a:ln>
            <a:solidFill>
              <a:srgbClr val="f1612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Line 2"/>
          <p:cNvSpPr/>
          <p:nvPr/>
        </p:nvSpPr>
        <p:spPr>
          <a:xfrm>
            <a:off x="0" y="495000"/>
            <a:ext cx="12191760" cy="360"/>
          </a:xfrm>
          <a:prstGeom prst="line">
            <a:avLst/>
          </a:prstGeom>
          <a:ln>
            <a:solidFill>
              <a:srgbClr val="f1612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3"/>
          <p:cNvSpPr/>
          <p:nvPr/>
        </p:nvSpPr>
        <p:spPr>
          <a:xfrm>
            <a:off x="0" y="6327360"/>
            <a:ext cx="12191760" cy="360"/>
          </a:xfrm>
          <a:prstGeom prst="line">
            <a:avLst/>
          </a:prstGeom>
          <a:ln>
            <a:solidFill>
              <a:srgbClr val="f1612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2" descr=""/>
          <p:cNvPicPr/>
          <p:nvPr/>
        </p:nvPicPr>
        <p:blipFill>
          <a:blip r:embed="rId5"/>
          <a:stretch/>
        </p:blipFill>
        <p:spPr>
          <a:xfrm>
            <a:off x="144360" y="6412680"/>
            <a:ext cx="308520" cy="295560"/>
          </a:xfrm>
          <a:prstGeom prst="rect">
            <a:avLst/>
          </a:prstGeom>
          <a:ln>
            <a:noFill/>
          </a:ln>
        </p:spPr>
      </p:pic>
      <p:pic>
        <p:nvPicPr>
          <p:cNvPr id="7" name="Picture 4" descr=""/>
          <p:cNvPicPr/>
          <p:nvPr/>
        </p:nvPicPr>
        <p:blipFill>
          <a:blip r:embed="rId6"/>
          <a:stretch/>
        </p:blipFill>
        <p:spPr>
          <a:xfrm>
            <a:off x="8716680" y="55080"/>
            <a:ext cx="1453680" cy="420120"/>
          </a:xfrm>
          <a:prstGeom prst="rect">
            <a:avLst/>
          </a:prstGeom>
          <a:ln>
            <a:noFill/>
          </a:ln>
        </p:spPr>
      </p:pic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838080" y="762120"/>
            <a:ext cx="10455840" cy="54097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dt"/>
          </p:nvPr>
        </p:nvSpPr>
        <p:spPr>
          <a:xfrm>
            <a:off x="1699920" y="6356520"/>
            <a:ext cx="1881000" cy="36468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1BECBC5-B101-4734-91C0-495AADCD187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title"/>
          </p:nvPr>
        </p:nvSpPr>
        <p:spPr>
          <a:xfrm>
            <a:off x="228600" y="1440"/>
            <a:ext cx="8457840" cy="607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" name="Content Placeholder 6" descr=""/>
          <p:cNvPicPr/>
          <p:nvPr/>
        </p:nvPicPr>
        <p:blipFill>
          <a:blip r:embed="rId1"/>
          <a:srcRect l="1514" t="0" r="3860" b="0"/>
          <a:stretch/>
        </p:blipFill>
        <p:spPr>
          <a:xfrm>
            <a:off x="603720" y="0"/>
            <a:ext cx="11588040" cy="6857640"/>
          </a:xfrm>
          <a:prstGeom prst="rect">
            <a:avLst/>
          </a:prstGeom>
          <a:ln>
            <a:noFill/>
          </a:ln>
        </p:spPr>
      </p:pic>
      <p:sp>
        <p:nvSpPr>
          <p:cNvPr id="54" name="CustomShape 2"/>
          <p:cNvSpPr/>
          <p:nvPr/>
        </p:nvSpPr>
        <p:spPr>
          <a:xfrm>
            <a:off x="0" y="0"/>
            <a:ext cx="5419440" cy="685764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3"/>
          <p:cNvSpPr/>
          <p:nvPr/>
        </p:nvSpPr>
        <p:spPr>
          <a:xfrm>
            <a:off x="1166760" y="721800"/>
            <a:ext cx="3874320" cy="21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0" lang="en-US" sz="3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Project: Autonomous navigation on road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0" y="0"/>
            <a:ext cx="606600" cy="32335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5"/>
          <p:cNvSpPr/>
          <p:nvPr/>
        </p:nvSpPr>
        <p:spPr>
          <a:xfrm>
            <a:off x="168840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6"/>
          <p:cNvSpPr/>
          <p:nvPr/>
        </p:nvSpPr>
        <p:spPr>
          <a:xfrm>
            <a:off x="168840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7"/>
          <p:cNvSpPr/>
          <p:nvPr/>
        </p:nvSpPr>
        <p:spPr>
          <a:xfrm>
            <a:off x="156348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8"/>
          <p:cNvSpPr/>
          <p:nvPr/>
        </p:nvSpPr>
        <p:spPr>
          <a:xfrm>
            <a:off x="156348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9"/>
          <p:cNvSpPr/>
          <p:nvPr/>
        </p:nvSpPr>
        <p:spPr>
          <a:xfrm>
            <a:off x="143856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0"/>
          <p:cNvSpPr/>
          <p:nvPr/>
        </p:nvSpPr>
        <p:spPr>
          <a:xfrm>
            <a:off x="143856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11"/>
          <p:cNvSpPr/>
          <p:nvPr/>
        </p:nvSpPr>
        <p:spPr>
          <a:xfrm>
            <a:off x="131364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2"/>
          <p:cNvSpPr/>
          <p:nvPr/>
        </p:nvSpPr>
        <p:spPr>
          <a:xfrm>
            <a:off x="131364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13"/>
          <p:cNvSpPr/>
          <p:nvPr/>
        </p:nvSpPr>
        <p:spPr>
          <a:xfrm>
            <a:off x="118872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14"/>
          <p:cNvSpPr/>
          <p:nvPr/>
        </p:nvSpPr>
        <p:spPr>
          <a:xfrm>
            <a:off x="118872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CustomShape 15"/>
          <p:cNvSpPr/>
          <p:nvPr/>
        </p:nvSpPr>
        <p:spPr>
          <a:xfrm>
            <a:off x="231336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CustomShape 16"/>
          <p:cNvSpPr/>
          <p:nvPr/>
        </p:nvSpPr>
        <p:spPr>
          <a:xfrm>
            <a:off x="231336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" name="CustomShape 17"/>
          <p:cNvSpPr/>
          <p:nvPr/>
        </p:nvSpPr>
        <p:spPr>
          <a:xfrm>
            <a:off x="218844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18"/>
          <p:cNvSpPr/>
          <p:nvPr/>
        </p:nvSpPr>
        <p:spPr>
          <a:xfrm>
            <a:off x="218844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206352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206352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21"/>
          <p:cNvSpPr/>
          <p:nvPr/>
        </p:nvSpPr>
        <p:spPr>
          <a:xfrm>
            <a:off x="193860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22"/>
          <p:cNvSpPr/>
          <p:nvPr/>
        </p:nvSpPr>
        <p:spPr>
          <a:xfrm>
            <a:off x="193860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23"/>
          <p:cNvSpPr/>
          <p:nvPr/>
        </p:nvSpPr>
        <p:spPr>
          <a:xfrm>
            <a:off x="1813320" y="7308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24"/>
          <p:cNvSpPr/>
          <p:nvPr/>
        </p:nvSpPr>
        <p:spPr>
          <a:xfrm>
            <a:off x="1813320" y="246960"/>
            <a:ext cx="54000" cy="59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5"/>
          <p:cNvSpPr/>
          <p:nvPr/>
        </p:nvSpPr>
        <p:spPr>
          <a:xfrm>
            <a:off x="0" y="3233880"/>
            <a:ext cx="606600" cy="3623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TextShape 26"/>
          <p:cNvSpPr txBox="1"/>
          <p:nvPr/>
        </p:nvSpPr>
        <p:spPr>
          <a:xfrm>
            <a:off x="73080" y="3380040"/>
            <a:ext cx="456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4A1EE1E3-2445-4F4E-BB35-3EF61B302809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TextShape 27"/>
          <p:cNvSpPr txBox="1"/>
          <p:nvPr/>
        </p:nvSpPr>
        <p:spPr>
          <a:xfrm rot="16200000">
            <a:off x="-945000" y="5281920"/>
            <a:ext cx="2494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8240 Spring 2020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CustomShape 28"/>
          <p:cNvSpPr/>
          <p:nvPr/>
        </p:nvSpPr>
        <p:spPr>
          <a:xfrm>
            <a:off x="1166760" y="3380040"/>
            <a:ext cx="3874320" cy="31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 8: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Vipul Kumbhar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Harsh Patel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Shubham Shaurya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Vishwas Powar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FBDF4AC-D2BA-4769-B01A-B3E16DAE37F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Recognize road signs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7" name="Picture 9" descr=""/>
          <p:cNvPicPr/>
          <p:nvPr/>
        </p:nvPicPr>
        <p:blipFill>
          <a:blip r:embed="rId1"/>
          <a:stretch/>
        </p:blipFill>
        <p:spPr>
          <a:xfrm>
            <a:off x="1979280" y="844200"/>
            <a:ext cx="8232840" cy="527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A98059D-79C9-4F8E-9B79-333903A6F21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2419920" y="2221920"/>
            <a:ext cx="2113560" cy="806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 recognition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6831000" y="2221920"/>
            <a:ext cx="2113560" cy="806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Lane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6215040" y="4003560"/>
            <a:ext cx="2121480" cy="806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 flipV="1">
            <a:off x="4533840" y="2624400"/>
            <a:ext cx="229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"/>
          <p:cNvSpPr/>
          <p:nvPr/>
        </p:nvSpPr>
        <p:spPr>
          <a:xfrm flipH="1">
            <a:off x="8336520" y="2625120"/>
            <a:ext cx="607320" cy="1781280"/>
          </a:xfrm>
          <a:prstGeom prst="bentConnector3">
            <a:avLst>
              <a:gd name="adj1" fmla="val -37614"/>
            </a:avLst>
          </a:pr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8"/>
          <p:cNvSpPr/>
          <p:nvPr/>
        </p:nvSpPr>
        <p:spPr>
          <a:xfrm rot="10800000">
            <a:off x="6215040" y="4406760"/>
            <a:ext cx="3794760" cy="1781280"/>
          </a:xfrm>
          <a:prstGeom prst="bentConnector3">
            <a:avLst>
              <a:gd name="adj1" fmla="val 106023"/>
            </a:avLst>
          </a:pr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9"/>
          <p:cNvSpPr/>
          <p:nvPr/>
        </p:nvSpPr>
        <p:spPr>
          <a:xfrm>
            <a:off x="2642040" y="4022280"/>
            <a:ext cx="24174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Frame advance (i+1)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10"/>
          <p:cNvSpPr/>
          <p:nvPr/>
        </p:nvSpPr>
        <p:spPr>
          <a:xfrm>
            <a:off x="5979600" y="4787640"/>
            <a:ext cx="2532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Steering angle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1"/>
          <p:cNvSpPr/>
          <p:nvPr/>
        </p:nvSpPr>
        <p:spPr>
          <a:xfrm>
            <a:off x="3808440" y="2004840"/>
            <a:ext cx="2522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Stop/Slow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12"/>
          <p:cNvSpPr/>
          <p:nvPr/>
        </p:nvSpPr>
        <p:spPr>
          <a:xfrm>
            <a:off x="8348400" y="4026240"/>
            <a:ext cx="174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Frame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3"/>
          <p:cNvSpPr/>
          <p:nvPr/>
        </p:nvSpPr>
        <p:spPr>
          <a:xfrm>
            <a:off x="6095880" y="1848600"/>
            <a:ext cx="3509640" cy="358524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4"/>
          <p:cNvSpPr/>
          <p:nvPr/>
        </p:nvSpPr>
        <p:spPr>
          <a:xfrm>
            <a:off x="2095920" y="1848600"/>
            <a:ext cx="3509640" cy="358524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5"/>
          <p:cNvSpPr/>
          <p:nvPr/>
        </p:nvSpPr>
        <p:spPr>
          <a:xfrm>
            <a:off x="6751800" y="5462280"/>
            <a:ext cx="241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6"/>
          <p:cNvSpPr/>
          <p:nvPr/>
        </p:nvSpPr>
        <p:spPr>
          <a:xfrm>
            <a:off x="2598840" y="5438520"/>
            <a:ext cx="241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7"/>
          <p:cNvSpPr/>
          <p:nvPr/>
        </p:nvSpPr>
        <p:spPr>
          <a:xfrm>
            <a:off x="6009480" y="2281680"/>
            <a:ext cx="174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Frame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TextShape 18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Communications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CustomShape 19"/>
          <p:cNvSpPr/>
          <p:nvPr/>
        </p:nvSpPr>
        <p:spPr>
          <a:xfrm>
            <a:off x="5605920" y="2004840"/>
            <a:ext cx="489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0"/>
          <p:cNvSpPr/>
          <p:nvPr/>
        </p:nvSpPr>
        <p:spPr>
          <a:xfrm>
            <a:off x="4642200" y="1365120"/>
            <a:ext cx="24174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WiFi communication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1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857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Communication setup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72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FD88006-6A12-4EE4-A7E3-B6127683CA0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 Vehicle controls HMI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4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857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Display the steering angle according to the lane tracking control using Stanley controller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857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Display whether sign detected and what sign is detected (Stop or school sign)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72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3" name="Picture 10" descr=""/>
          <p:cNvPicPr/>
          <p:nvPr/>
        </p:nvPicPr>
        <p:blipFill>
          <a:blip r:embed="rId1"/>
          <a:stretch/>
        </p:blipFill>
        <p:spPr>
          <a:xfrm>
            <a:off x="307800" y="2486160"/>
            <a:ext cx="5788080" cy="3385800"/>
          </a:xfrm>
          <a:prstGeom prst="rect">
            <a:avLst/>
          </a:prstGeom>
          <a:ln>
            <a:noFill/>
          </a:ln>
        </p:spPr>
      </p:pic>
      <p:pic>
        <p:nvPicPr>
          <p:cNvPr id="164" name="Picture 12" descr=""/>
          <p:cNvPicPr/>
          <p:nvPr/>
        </p:nvPicPr>
        <p:blipFill>
          <a:blip r:embed="rId2"/>
          <a:stretch/>
        </p:blipFill>
        <p:spPr>
          <a:xfrm>
            <a:off x="6134040" y="2486160"/>
            <a:ext cx="5788080" cy="338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Challenges / solution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FPS (resolution)     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Changed input image resolution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False negatives /Datasets   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Created new datasets based on false positives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Communication    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UDP fails without any cause        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 verification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Lack of closed loop feedback system for controls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Achievements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Python (Lane keeping)  – MATLAB (Sign recognition)  communication /integration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Successful implementation of polyfit lines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 100% lane detection rate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72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40993E8-0F4F-4EA3-A1FF-8A28D7C85A3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Challenges and achievements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6BFCBCF-808D-48B3-8F2C-DAF38E4E4F5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2" restart="whenNotActive" nodeType="interactiveSeq" fill="hold">
                <p:childTnLst>
                  <p:par>
                    <p:cTn id="33" fill="hold">
                      <p:stCondLst/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7EDA0AE-6310-4BF2-95D3-AE996291F2A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393200" y="1582200"/>
            <a:ext cx="940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Backup slide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4" descr=""/>
          <p:cNvPicPr/>
          <p:nvPr/>
        </p:nvPicPr>
        <p:blipFill>
          <a:blip r:embed="rId1"/>
          <a:stretch/>
        </p:blipFill>
        <p:spPr>
          <a:xfrm>
            <a:off x="1911240" y="2922120"/>
            <a:ext cx="8368920" cy="2209320"/>
          </a:xfrm>
          <a:prstGeom prst="rect">
            <a:avLst/>
          </a:prstGeom>
          <a:ln>
            <a:noFill/>
          </a:ln>
        </p:spPr>
      </p:pic>
      <p:sp>
        <p:nvSpPr>
          <p:cNvPr id="176" name="CustomShape 4"/>
          <p:cNvSpPr/>
          <p:nvPr/>
        </p:nvSpPr>
        <p:spPr>
          <a:xfrm>
            <a:off x="3818880" y="2379240"/>
            <a:ext cx="455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 box identification from histogram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-21600" y="813240"/>
            <a:ext cx="11375280" cy="5434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4304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lane keeping: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Autonomously track the lane clockwise using a camera and one laptop.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Recognize road signs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Autonomously recognize a stop sign and a school zone sign using a camera and a second computer.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Communications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Send the road sign information from the second computer to the first computer through Wi-Fi communications.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controls HMI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Design appropriate HMI to intuitively display control commands (e.g., STOP, SLOW DOWN) in the image at stop sign and school zone sign in the 1st program.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8240 Spring 2020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183A0CF-6553-41AF-AA7D-5F73254D40CA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detect and draw identifies lane lines, the methodology consists of steps: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Computation of camera calibration matrix and distortion coefficients from a set of chessboard images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Distortion removal on images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Application of gradient thresholds to focus on lane lines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Production of a bird’s eye view image via perspective transform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of sliding windows to identify lane line pixels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Fitting of second-degree polynomials to identify left and right lines composing the lane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Computation of lane center line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Warping and drawing of lane boundaries on image as well as control information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D66AE99-A863-4337-B36C-EEF709E7EF77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Autonomous lane keeping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857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Computation of camera calibration matrix and distortion coefficients from a set of chessboard images and distortion removal.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857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Application of gradient thresholds to focus on lane lines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72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E4D99AF-5D0E-4CA8-9BDE-F9139E902702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Autonomous lane keeping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3" name="Picture 9" descr=""/>
          <p:cNvPicPr/>
          <p:nvPr/>
        </p:nvPicPr>
        <p:blipFill>
          <a:blip r:embed="rId1"/>
          <a:stretch/>
        </p:blipFill>
        <p:spPr>
          <a:xfrm>
            <a:off x="7432200" y="1545120"/>
            <a:ext cx="2202120" cy="2165040"/>
          </a:xfrm>
          <a:prstGeom prst="rect">
            <a:avLst/>
          </a:prstGeom>
          <a:ln>
            <a:noFill/>
          </a:ln>
        </p:spPr>
      </p:pic>
      <p:pic>
        <p:nvPicPr>
          <p:cNvPr id="94" name="Picture 12" descr=""/>
          <p:cNvPicPr/>
          <p:nvPr/>
        </p:nvPicPr>
        <p:blipFill>
          <a:blip r:embed="rId2"/>
          <a:stretch/>
        </p:blipFill>
        <p:spPr>
          <a:xfrm>
            <a:off x="2806560" y="1560960"/>
            <a:ext cx="2860200" cy="2145240"/>
          </a:xfrm>
          <a:prstGeom prst="rect">
            <a:avLst/>
          </a:prstGeom>
          <a:ln>
            <a:noFill/>
          </a:ln>
        </p:spPr>
      </p:pic>
      <p:pic>
        <p:nvPicPr>
          <p:cNvPr id="95" name="Picture 16" descr=""/>
          <p:cNvPicPr/>
          <p:nvPr/>
        </p:nvPicPr>
        <p:blipFill>
          <a:blip r:embed="rId3"/>
          <a:stretch/>
        </p:blipFill>
        <p:spPr>
          <a:xfrm>
            <a:off x="2806560" y="4231800"/>
            <a:ext cx="6913800" cy="196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857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Perspective transform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Production of a bird’s eye view image via perspective transform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72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07976D6-E6F8-420F-A68D-6A895A8CA341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TextShape 4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Autonomous lane keeping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0" name="Picture 6" descr=""/>
          <p:cNvPicPr/>
          <p:nvPr/>
        </p:nvPicPr>
        <p:blipFill>
          <a:blip r:embed="rId1"/>
          <a:stretch/>
        </p:blipFill>
        <p:spPr>
          <a:xfrm>
            <a:off x="2148840" y="4104360"/>
            <a:ext cx="7970400" cy="2072160"/>
          </a:xfrm>
          <a:prstGeom prst="rect">
            <a:avLst/>
          </a:prstGeom>
          <a:ln>
            <a:noFill/>
          </a:ln>
        </p:spPr>
      </p:pic>
      <p:pic>
        <p:nvPicPr>
          <p:cNvPr id="101" name="Picture 11" descr=""/>
          <p:cNvPicPr/>
          <p:nvPr/>
        </p:nvPicPr>
        <p:blipFill>
          <a:blip r:embed="rId2"/>
          <a:stretch/>
        </p:blipFill>
        <p:spPr>
          <a:xfrm>
            <a:off x="4228200" y="1314360"/>
            <a:ext cx="3735000" cy="211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857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Erode and dilute to remove noise from gradient image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72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E4DB885-9D6C-4159-B7E7-BE2FBF702B21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5" name="TextShape 4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Autonomous lane keeping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378000" y="2097360"/>
            <a:ext cx="2328480" cy="2739240"/>
          </a:xfrm>
          <a:prstGeom prst="rect">
            <a:avLst/>
          </a:prstGeom>
          <a:solidFill>
            <a:schemeClr val="lt1">
              <a:alpha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</p:sp>
      <p:sp>
        <p:nvSpPr>
          <p:cNvPr id="107" name="CustomShape 6"/>
          <p:cNvSpPr/>
          <p:nvPr/>
        </p:nvSpPr>
        <p:spPr>
          <a:xfrm>
            <a:off x="494280" y="2206800"/>
            <a:ext cx="2095560" cy="1780560"/>
          </a:xfrm>
          <a:prstGeom prst="rect">
            <a:avLst/>
          </a:prstGeom>
          <a:blipFill>
            <a:blip r:embed="rId1"/>
            <a:stretch>
              <a:fillRect l="-24997" t="0" r="-24997" b="0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08" name="CustomShape 7"/>
          <p:cNvSpPr/>
          <p:nvPr/>
        </p:nvSpPr>
        <p:spPr>
          <a:xfrm>
            <a:off x="494280" y="3987720"/>
            <a:ext cx="209556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8"/>
          <p:cNvSpPr/>
          <p:nvPr/>
        </p:nvSpPr>
        <p:spPr>
          <a:xfrm>
            <a:off x="3439080" y="2097360"/>
            <a:ext cx="2328480" cy="2739240"/>
          </a:xfrm>
          <a:prstGeom prst="rect">
            <a:avLst/>
          </a:prstGeom>
          <a:solidFill>
            <a:schemeClr val="lt1">
              <a:alpha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</p:sp>
      <p:sp>
        <p:nvSpPr>
          <p:cNvPr id="110" name="CustomShape 9"/>
          <p:cNvSpPr/>
          <p:nvPr/>
        </p:nvSpPr>
        <p:spPr>
          <a:xfrm>
            <a:off x="3555720" y="2206800"/>
            <a:ext cx="2095560" cy="1780560"/>
          </a:xfrm>
          <a:prstGeom prst="rect">
            <a:avLst/>
          </a:prstGeom>
          <a:blipFill>
            <a:blip r:embed="rId2"/>
            <a:stretch>
              <a:fillRect l="-24997" t="0" r="-24997" b="0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11" name="CustomShape 10"/>
          <p:cNvSpPr/>
          <p:nvPr/>
        </p:nvSpPr>
        <p:spPr>
          <a:xfrm>
            <a:off x="3555720" y="3987720"/>
            <a:ext cx="209556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Binary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11"/>
          <p:cNvSpPr/>
          <p:nvPr/>
        </p:nvSpPr>
        <p:spPr>
          <a:xfrm>
            <a:off x="6500160" y="2097360"/>
            <a:ext cx="2328480" cy="2739240"/>
          </a:xfrm>
          <a:prstGeom prst="rect">
            <a:avLst/>
          </a:prstGeom>
          <a:solidFill>
            <a:schemeClr val="lt1">
              <a:alpha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</p:sp>
      <p:sp>
        <p:nvSpPr>
          <p:cNvPr id="113" name="CustomShape 12"/>
          <p:cNvSpPr/>
          <p:nvPr/>
        </p:nvSpPr>
        <p:spPr>
          <a:xfrm>
            <a:off x="6616800" y="2206800"/>
            <a:ext cx="2095560" cy="1780560"/>
          </a:xfrm>
          <a:prstGeom prst="rect">
            <a:avLst/>
          </a:prstGeom>
          <a:blipFill>
            <a:blip r:embed="rId3"/>
            <a:stretch>
              <a:fillRect l="-23992" t="0" r="-23992" b="0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14" name="CustomShape 13"/>
          <p:cNvSpPr/>
          <p:nvPr/>
        </p:nvSpPr>
        <p:spPr>
          <a:xfrm>
            <a:off x="6616800" y="3987720"/>
            <a:ext cx="209556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4"/>
          <p:cNvSpPr/>
          <p:nvPr/>
        </p:nvSpPr>
        <p:spPr>
          <a:xfrm>
            <a:off x="9561600" y="2097360"/>
            <a:ext cx="2328480" cy="2739240"/>
          </a:xfrm>
          <a:prstGeom prst="rect">
            <a:avLst/>
          </a:prstGeom>
          <a:solidFill>
            <a:schemeClr val="lt1">
              <a:alpha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</p:sp>
      <p:sp>
        <p:nvSpPr>
          <p:cNvPr id="116" name="CustomShape 15"/>
          <p:cNvSpPr/>
          <p:nvPr/>
        </p:nvSpPr>
        <p:spPr>
          <a:xfrm>
            <a:off x="9677880" y="2206800"/>
            <a:ext cx="2095560" cy="1780560"/>
          </a:xfrm>
          <a:prstGeom prst="rect">
            <a:avLst/>
          </a:prstGeom>
          <a:blipFill>
            <a:blip r:embed="rId4"/>
            <a:stretch>
              <a:fillRect l="-24997" t="0" r="-24997" b="0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17" name="CustomShape 16"/>
          <p:cNvSpPr/>
          <p:nvPr/>
        </p:nvSpPr>
        <p:spPr>
          <a:xfrm>
            <a:off x="9677880" y="3987720"/>
            <a:ext cx="209556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Dilute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of sliding windows to identify lane line pixels and fitting of second-degree polynomials to identify left and right lines composing the lane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72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0BC919F-E1D9-482C-A478-9A41E16FB514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Autonomous lane keeping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2" name="Picture 4" descr=""/>
          <p:cNvPicPr/>
          <p:nvPr/>
        </p:nvPicPr>
        <p:blipFill>
          <a:blip r:embed="rId1"/>
          <a:stretch/>
        </p:blipFill>
        <p:spPr>
          <a:xfrm>
            <a:off x="2615400" y="1758600"/>
            <a:ext cx="6961320" cy="414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lane tracking control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Stanley control used for lane tracking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: Departure angle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Departure distance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Steering angle found for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Tracking closest point of the desired path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Tracking tangent of the desired path at the closest point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724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228600" y="757080"/>
            <a:ext cx="11810520" cy="54194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A6CC5C7-5861-4C06-8F0D-FCD1D591798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TextShape 5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Autonomous lane keeping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Picture 5" descr=""/>
          <p:cNvPicPr/>
          <p:nvPr/>
        </p:nvPicPr>
        <p:blipFill>
          <a:blip r:embed="rId2"/>
          <a:stretch/>
        </p:blipFill>
        <p:spPr>
          <a:xfrm>
            <a:off x="7761600" y="1639440"/>
            <a:ext cx="3697560" cy="357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228600" y="811800"/>
            <a:ext cx="11810520" cy="541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detect and identify traffic signs: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Road sign recognition done using traditional machine learning-cascade object detector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Positive and negative images of school sign and stop sign provided for training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Label: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Positive-Classifier passes region to next stage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Negative-Classification of region is complete, detector passes to next location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Detector: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Reports an object found at current location when final stage classifies as positive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AuE 881 Fall 2018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7BED79E-C0A0-4946-B9A3-DACADAA0AC0D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2" name="TextShape 4"/>
          <p:cNvSpPr txBox="1"/>
          <p:nvPr/>
        </p:nvSpPr>
        <p:spPr>
          <a:xfrm>
            <a:off x="228600" y="1440"/>
            <a:ext cx="8457840" cy="60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161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Recognize road signs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 descr=""/>
          <p:cNvPicPr/>
          <p:nvPr/>
        </p:nvPicPr>
        <p:blipFill>
          <a:blip r:embed="rId1"/>
          <a:stretch/>
        </p:blipFill>
        <p:spPr>
          <a:xfrm>
            <a:off x="1445040" y="1846080"/>
            <a:ext cx="9037440" cy="201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LibreOffice/5.1.6.2$Linux_X86_64 LibreOffice_project/10m0$Build-2</Application>
  <Words>740</Words>
  <Paragraphs>212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2020-04-29T09:19:30Z</dcterms:created>
  <dc:creator>vipul kumbhar</dc:creator>
  <dc:description/>
  <dc:language>en-US</dc:language>
  <cp:lastModifiedBy/>
  <dcterms:modified xsi:type="dcterms:W3CDTF">2020-05-21T21:21:24Z</dcterms:modified>
  <cp:revision>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15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